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Lst>
  <p:sldSz type="screen16x9" cy="6858000" cx="12192000"/>
  <p:notesSz cx="6858000" cy="9144000"/>
  <p:defaultTextStyle>
    <a:defPPr lvl="0">
      <a:defRPr lang="en-US"/>
    </a:defPPr>
    <a:lvl1pPr algn="l" defTabSz="914400" eaLnBrk="1" hangingPunct="1" latinLnBrk="0" lvl="0" marL="0" rtl="0">
      <a:defRPr sz="1800" kern="1200">
        <a:solidFill>
          <a:schemeClr val="tx1"/>
        </a:solidFill>
        <a:latin typeface="+mn-lt"/>
        <a:ea typeface="+mn-ea"/>
        <a:cs typeface="+mn-cs"/>
      </a:defRPr>
    </a:lvl1pPr>
    <a:lvl2pPr algn="l" defTabSz="914400" eaLnBrk="1" hangingPunct="1" latinLnBrk="0" lvl="1" marL="457200" rtl="0">
      <a:defRPr sz="1800" kern="1200">
        <a:solidFill>
          <a:schemeClr val="tx1"/>
        </a:solidFill>
        <a:latin typeface="+mn-lt"/>
        <a:ea typeface="+mn-ea"/>
        <a:cs typeface="+mn-cs"/>
      </a:defRPr>
    </a:lvl2pPr>
    <a:lvl3pPr algn="l" defTabSz="914400" eaLnBrk="1" hangingPunct="1" latinLnBrk="0" lvl="2" marL="914400" rtl="0">
      <a:defRPr sz="1800" kern="1200">
        <a:solidFill>
          <a:schemeClr val="tx1"/>
        </a:solidFill>
        <a:latin typeface="+mn-lt"/>
        <a:ea typeface="+mn-ea"/>
        <a:cs typeface="+mn-cs"/>
      </a:defRPr>
    </a:lvl3pPr>
    <a:lvl4pPr algn="l" defTabSz="914400" eaLnBrk="1" hangingPunct="1" latinLnBrk="0" lvl="3" marL="1371600" rtl="0">
      <a:defRPr sz="1800" kern="1200">
        <a:solidFill>
          <a:schemeClr val="tx1"/>
        </a:solidFill>
        <a:latin typeface="+mn-lt"/>
        <a:ea typeface="+mn-ea"/>
        <a:cs typeface="+mn-cs"/>
      </a:defRPr>
    </a:lvl4pPr>
    <a:lvl5pPr algn="l" defTabSz="914400" eaLnBrk="1" hangingPunct="1" latinLnBrk="0" lvl="4" marL="1828800" rtl="0">
      <a:defRPr sz="1800" kern="1200">
        <a:solidFill>
          <a:schemeClr val="tx1"/>
        </a:solidFill>
        <a:latin typeface="+mn-lt"/>
        <a:ea typeface="+mn-ea"/>
        <a:cs typeface="+mn-cs"/>
      </a:defRPr>
    </a:lvl5pPr>
    <a:lvl6pPr algn="l" defTabSz="914400" eaLnBrk="1" hangingPunct="1" latinLnBrk="0" lvl="5" marL="2286000" rtl="0">
      <a:defRPr sz="1800" kern="1200">
        <a:solidFill>
          <a:schemeClr val="tx1"/>
        </a:solidFill>
        <a:latin typeface="+mn-lt"/>
        <a:ea typeface="+mn-ea"/>
        <a:cs typeface="+mn-cs"/>
      </a:defRPr>
    </a:lvl6pPr>
    <a:lvl7pPr algn="l" defTabSz="914400" eaLnBrk="1" hangingPunct="1" latinLnBrk="0" lvl="6" marL="2743200" rtl="0">
      <a:defRPr sz="1800" kern="1200">
        <a:solidFill>
          <a:schemeClr val="tx1"/>
        </a:solidFill>
        <a:latin typeface="+mn-lt"/>
        <a:ea typeface="+mn-ea"/>
        <a:cs typeface="+mn-cs"/>
      </a:defRPr>
    </a:lvl7pPr>
    <a:lvl8pPr algn="l" defTabSz="914400" eaLnBrk="1" hangingPunct="1" latinLnBrk="0" lvl="7" marL="3200400" rtl="0">
      <a:defRPr sz="1800" kern="1200">
        <a:solidFill>
          <a:schemeClr val="tx1"/>
        </a:solidFill>
        <a:latin typeface="+mn-lt"/>
        <a:ea typeface="+mn-ea"/>
        <a:cs typeface="+mn-cs"/>
      </a:defRPr>
    </a:lvl8pPr>
    <a:lvl9pPr algn="l" defTabSz="914400" eaLnBrk="1" hangingPunct="1" latinLnBrk="0" lvl="8"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2160"/>
        <p:guide pos="384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7"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5399114D-74C6-42BE-A064-E3A5636DB31F}" type="datetimeFigureOut">
              <a:rPr lang="en-US" smtClean="0"/>
              <a:t>2/27/2024</a:t>
            </a:fld>
            <a:endParaRPr lang="en-US"/>
          </a:p>
        </p:txBody>
      </p:sp>
      <p:sp>
        <p:nvSpPr>
          <p:cNvPr id="1048674" name="Slide Image Placeholder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lang="en-US"/>
          </a:p>
        </p:txBody>
      </p:sp>
      <p:sp>
        <p:nvSpPr>
          <p:cNvPr id="1048675"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454DBDEE-D498-454F-8370-BA3F2A8FF5FD}"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p:txBody>
          <a:bodyPr/>
          <a:p>
            <a:fld id="{E2D8FADD-6202-4527-A926-D42CDB9819F7}" type="datetime1">
              <a:rPr lang="en-US" smtClean="0"/>
              <a:t>2/27/2024</a:t>
            </a:fld>
            <a:endParaRPr lang="en-US"/>
          </a:p>
        </p:txBody>
      </p:sp>
      <p:sp>
        <p:nvSpPr>
          <p:cNvPr id="1048583" name="Footer Placeholder 4"/>
          <p:cNvSpPr>
            <a:spLocks noGrp="1"/>
          </p:cNvSpPr>
          <p:nvPr>
            <p:ph type="ftr" sz="quarter" idx="11"/>
          </p:nvPr>
        </p:nvSpPr>
        <p:spPr/>
        <p:txBody>
          <a:bodyPr/>
          <a:p>
            <a:r>
              <a:rPr lang="en-US"/>
              <a:t>© Edunet Foundation. All rights reserved.</a:t>
            </a:r>
          </a:p>
        </p:txBody>
      </p:sp>
      <p:sp>
        <p:nvSpPr>
          <p:cNvPr id="1048584"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p>
            <a:fld id="{2E6ABFAD-102A-4B04-ABB2-230A8C1C7AF1}" type="datetime1">
              <a:rPr lang="en-US" smtClean="0"/>
              <a:t>2/27/2024</a:t>
            </a:fld>
            <a:endParaRPr lang="en-US"/>
          </a:p>
        </p:txBody>
      </p:sp>
      <p:sp>
        <p:nvSpPr>
          <p:cNvPr id="1048642" name="Footer Placeholder 4"/>
          <p:cNvSpPr>
            <a:spLocks noGrp="1"/>
          </p:cNvSpPr>
          <p:nvPr>
            <p:ph type="ftr" sz="quarter" idx="11"/>
          </p:nvPr>
        </p:nvSpPr>
        <p:spPr/>
        <p:txBody>
          <a:bodyPr/>
          <a:p>
            <a:r>
              <a:rPr lang="en-US"/>
              <a:t>© Edunet Foundation. All rights reserved.</a:t>
            </a:r>
          </a:p>
        </p:txBody>
      </p:sp>
      <p:sp>
        <p:nvSpPr>
          <p:cNvPr id="1048643"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9"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p:spPr>
        <p:txBody>
          <a:bodyPr vert="eaVert"/>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p>
            <a:fld id="{0BEE4F76-CFCD-4DBF-BCDE-390366D33731}" type="datetime1">
              <a:rPr lang="en-US" smtClean="0"/>
              <a:t>2/27/2024</a:t>
            </a:fld>
            <a:endParaRPr lang="en-US"/>
          </a:p>
        </p:txBody>
      </p:sp>
      <p:sp>
        <p:nvSpPr>
          <p:cNvPr id="1048631" name="Footer Placeholder 4"/>
          <p:cNvSpPr>
            <a:spLocks noGrp="1"/>
          </p:cNvSpPr>
          <p:nvPr>
            <p:ph type="ftr" sz="quarter" idx="11"/>
          </p:nvPr>
        </p:nvSpPr>
        <p:spPr/>
        <p:txBody>
          <a:bodyPr/>
          <a:p>
            <a:r>
              <a:rPr lang="en-US"/>
              <a:t>© Edunet Foundation. All rights reserved.</a:t>
            </a:r>
          </a:p>
        </p:txBody>
      </p:sp>
      <p:sp>
        <p:nvSpPr>
          <p:cNvPr id="1048632"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611"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12" name="Content Placeholder 2"/>
          <p:cNvSpPr>
            <a:spLocks noGrp="1"/>
          </p:cNvSpPr>
          <p:nvPr>
            <p:ph idx="1"/>
          </p:nvPr>
        </p:nvSpPr>
        <p:spPr>
          <a:xfrm>
            <a:off x="838200" y="1825625"/>
            <a:ext cx="10515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3" name="Date Placeholder 3"/>
          <p:cNvSpPr>
            <a:spLocks noGrp="1"/>
          </p:cNvSpPr>
          <p:nvPr>
            <p:ph type="dt" sz="half" idx="10"/>
          </p:nvPr>
        </p:nvSpPr>
        <p:spPr/>
        <p:txBody>
          <a:bodyPr/>
          <a:p>
            <a:fld id="{CA3A438B-353E-4C33-B434-197AEABDC4F2}" type="datetime1">
              <a:rPr lang="en-US" smtClean="0"/>
              <a:t>2/27/2024</a:t>
            </a:fld>
            <a:endParaRPr lang="en-US"/>
          </a:p>
        </p:txBody>
      </p:sp>
      <p:sp>
        <p:nvSpPr>
          <p:cNvPr id="1048614" name="Footer Placeholder 4"/>
          <p:cNvSpPr>
            <a:spLocks noGrp="1"/>
          </p:cNvSpPr>
          <p:nvPr>
            <p:ph type="ftr" sz="quarter" idx="11"/>
          </p:nvPr>
        </p:nvSpPr>
        <p:spPr/>
        <p:txBody>
          <a:bodyPr/>
          <a:p>
            <a:r>
              <a:rPr lang="en-US"/>
              <a:t>© Edunet Foundation. All rights reserved.</a:t>
            </a:r>
          </a:p>
        </p:txBody>
      </p:sp>
      <p:sp>
        <p:nvSpPr>
          <p:cNvPr id="1048615"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2"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p>
            <a:fld id="{74189231-F571-469A-91A9-E7737FABA7E9}" type="datetime1">
              <a:rPr lang="en-US" smtClean="0"/>
              <a:t>2/27/2024</a:t>
            </a:fld>
            <a:endParaRPr lang="en-US"/>
          </a:p>
        </p:txBody>
      </p:sp>
      <p:sp>
        <p:nvSpPr>
          <p:cNvPr id="1048647" name="Footer Placeholder 4"/>
          <p:cNvSpPr>
            <a:spLocks noGrp="1"/>
          </p:cNvSpPr>
          <p:nvPr>
            <p:ph type="ftr" sz="quarter" idx="11"/>
          </p:nvPr>
        </p:nvSpPr>
        <p:spPr/>
        <p:txBody>
          <a:bodyPr/>
          <a:p>
            <a:r>
              <a:rPr lang="en-US"/>
              <a:t>© Edunet Foundation. All rights reserved.</a:t>
            </a:r>
          </a:p>
        </p:txBody>
      </p:sp>
      <p:sp>
        <p:nvSpPr>
          <p:cNvPr id="1048648"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3"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p>
            <a:fld id="{8645B47F-C42C-4E6F-AB73-530F46A47C50}" type="datetime1">
              <a:rPr lang="en-US" smtClean="0"/>
              <a:t>2/27/2024</a:t>
            </a:fld>
            <a:endParaRPr lang="en-US"/>
          </a:p>
        </p:txBody>
      </p:sp>
      <p:sp>
        <p:nvSpPr>
          <p:cNvPr id="1048653" name="Footer Placeholder 5"/>
          <p:cNvSpPr>
            <a:spLocks noGrp="1"/>
          </p:cNvSpPr>
          <p:nvPr>
            <p:ph type="ftr" sz="quarter" idx="11"/>
          </p:nvPr>
        </p:nvSpPr>
        <p:spPr/>
        <p:txBody>
          <a:bodyPr/>
          <a:p>
            <a:r>
              <a:rPr lang="en-US"/>
              <a:t>© Edunet Foundation. All rights reserved.</a:t>
            </a:r>
          </a:p>
        </p:txBody>
      </p:sp>
      <p:sp>
        <p:nvSpPr>
          <p:cNvPr id="1048654"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44"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p:spPr>
        <p:txBody>
          <a:bodyPr/>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p>
            <a:fld id="{A4409137-C597-451C-AA5B-0CA6CCA56DF3}" type="datetime1">
              <a:rPr lang="en-US" smtClean="0"/>
              <a:t>2/27/2024</a:t>
            </a:fld>
            <a:endParaRPr lang="en-US"/>
          </a:p>
        </p:txBody>
      </p:sp>
      <p:sp>
        <p:nvSpPr>
          <p:cNvPr id="1048661" name="Footer Placeholder 7"/>
          <p:cNvSpPr>
            <a:spLocks noGrp="1"/>
          </p:cNvSpPr>
          <p:nvPr>
            <p:ph type="ftr" sz="quarter" idx="11"/>
          </p:nvPr>
        </p:nvSpPr>
        <p:spPr/>
        <p:txBody>
          <a:bodyPr/>
          <a:p>
            <a:r>
              <a:rPr lang="en-US"/>
              <a:t>© Edunet Foundation. All rights reserved.</a:t>
            </a:r>
          </a:p>
        </p:txBody>
      </p:sp>
      <p:sp>
        <p:nvSpPr>
          <p:cNvPr id="1048662" name="Slide Number Placeholder 8"/>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7"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23" name="Date Placeholder 2"/>
          <p:cNvSpPr>
            <a:spLocks noGrp="1"/>
          </p:cNvSpPr>
          <p:nvPr>
            <p:ph type="dt" sz="half" idx="10"/>
          </p:nvPr>
        </p:nvSpPr>
        <p:spPr/>
        <p:txBody>
          <a:bodyPr/>
          <a:p>
            <a:fld id="{F392B6CF-B624-449C-A6BA-FAB3DB1042C2}" type="datetime1">
              <a:rPr lang="en-US" smtClean="0"/>
              <a:t>2/27/2024</a:t>
            </a:fld>
            <a:endParaRPr lang="en-US"/>
          </a:p>
        </p:txBody>
      </p:sp>
      <p:sp>
        <p:nvSpPr>
          <p:cNvPr id="1048624" name="Footer Placeholder 3"/>
          <p:cNvSpPr>
            <a:spLocks noGrp="1"/>
          </p:cNvSpPr>
          <p:nvPr>
            <p:ph type="ftr" sz="quarter" idx="11"/>
          </p:nvPr>
        </p:nvSpPr>
        <p:spPr/>
        <p:txBody>
          <a:bodyPr/>
          <a:p>
            <a:r>
              <a:rPr lang="en-US"/>
              <a:t>© Edunet Foundation. All rights reserved.</a:t>
            </a:r>
          </a:p>
        </p:txBody>
      </p:sp>
      <p:sp>
        <p:nvSpPr>
          <p:cNvPr id="1048625" name="Slide Number Placeholder 4"/>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5" name=""/>
        <p:cNvGrpSpPr/>
        <p:nvPr/>
      </p:nvGrpSpPr>
      <p:grpSpPr>
        <a:xfrm>
          <a:off x="0" y="0"/>
          <a:ext cx="0" cy="0"/>
          <a:chOff x="0" y="0"/>
          <a:chExt cx="0" cy="0"/>
        </a:xfrm>
      </p:grpSpPr>
      <p:sp>
        <p:nvSpPr>
          <p:cNvPr id="1048663" name="Date Placeholder 1"/>
          <p:cNvSpPr>
            <a:spLocks noGrp="1"/>
          </p:cNvSpPr>
          <p:nvPr>
            <p:ph type="dt" sz="half" idx="10"/>
          </p:nvPr>
        </p:nvSpPr>
        <p:spPr/>
        <p:txBody>
          <a:bodyPr/>
          <a:p>
            <a:fld id="{171EA0EB-845D-4CA1-885D-6F096FD81E39}" type="datetime1">
              <a:rPr lang="en-US" smtClean="0"/>
              <a:t>2/27/2024</a:t>
            </a:fld>
            <a:endParaRPr lang="en-US"/>
          </a:p>
        </p:txBody>
      </p:sp>
      <p:sp>
        <p:nvSpPr>
          <p:cNvPr id="1048664" name="Footer Placeholder 2"/>
          <p:cNvSpPr>
            <a:spLocks noGrp="1"/>
          </p:cNvSpPr>
          <p:nvPr>
            <p:ph type="ftr" sz="quarter" idx="11"/>
          </p:nvPr>
        </p:nvSpPr>
        <p:spPr/>
        <p:txBody>
          <a:bodyPr/>
          <a:p>
            <a:r>
              <a:rPr lang="en-US"/>
              <a:t>© Edunet Foundation. All rights reserved.</a:t>
            </a:r>
          </a:p>
        </p:txBody>
      </p:sp>
      <p:sp>
        <p:nvSpPr>
          <p:cNvPr id="1048665" name="Slide Number Placeholder 3"/>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6"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p>
            <a:fld id="{034586C9-C8D5-4804-B4A7-343C05555BF9}" type="datetime1">
              <a:rPr lang="en-US" smtClean="0"/>
              <a:t>2/27/2024</a:t>
            </a:fld>
            <a:endParaRPr lang="en-US"/>
          </a:p>
        </p:txBody>
      </p:sp>
      <p:sp>
        <p:nvSpPr>
          <p:cNvPr id="1048670" name="Footer Placeholder 5"/>
          <p:cNvSpPr>
            <a:spLocks noGrp="1"/>
          </p:cNvSpPr>
          <p:nvPr>
            <p:ph type="ftr" sz="quarter" idx="11"/>
          </p:nvPr>
        </p:nvSpPr>
        <p:spPr/>
        <p:txBody>
          <a:bodyPr/>
          <a:p>
            <a:r>
              <a:rPr lang="en-US"/>
              <a:t>© Edunet Foundation. All rights reserved.</a:t>
            </a:r>
          </a:p>
        </p:txBody>
      </p:sp>
      <p:sp>
        <p:nvSpPr>
          <p:cNvPr id="1048671"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0"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p>
            <a:fld id="{C678801E-C1A2-4C46-B404-CC030D4B77C7}" type="datetime1">
              <a:rPr lang="en-US" smtClean="0"/>
              <a:t>2/27/2024</a:t>
            </a:fld>
            <a:endParaRPr lang="en-US"/>
          </a:p>
        </p:txBody>
      </p:sp>
      <p:sp>
        <p:nvSpPr>
          <p:cNvPr id="1048637" name="Footer Placeholder 5"/>
          <p:cNvSpPr>
            <a:spLocks noGrp="1"/>
          </p:cNvSpPr>
          <p:nvPr>
            <p:ph type="ftr" sz="quarter" idx="11"/>
          </p:nvPr>
        </p:nvSpPr>
        <p:spPr/>
        <p:txBody>
          <a:bodyPr/>
          <a:p>
            <a:r>
              <a:rPr lang="en-US"/>
              <a:t>© Edunet Foundation. All rights reserved.</a:t>
            </a:r>
          </a:p>
        </p:txBody>
      </p:sp>
      <p:sp>
        <p:nvSpPr>
          <p:cNvPr id="1048638"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srcRect/>
          <a:stretch>
            <a:fillRect t="-1000" b="-1000"/>
          </a:stretch>
        </a:blipFill>
        <a:effectLst/>
      </p:bgPr>
    </p:bg>
    <p:spTree>
      <p:nvGrpSpPr>
        <p:cNvPr id="12"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7AC86955-E882-46C1-B9D1-A2AFD9CE6C82}" type="datetime1">
              <a:rPr lang="en-US" smtClean="0"/>
              <a:t>2/27/2024</a:t>
            </a:fld>
            <a:endParaRPr lang="en-US"/>
          </a:p>
        </p:txBody>
      </p:sp>
      <p:sp>
        <p:nvSpPr>
          <p:cNvPr id="1048577"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152" name="Picture 8" descr="A black and grey logo  Description automatically generated"/>
          <p:cNvPicPr>
            <a:picLocks noChangeAspect="1"/>
          </p:cNvPicPr>
          <p:nvPr userDrawn="1"/>
        </p:nvPicPr>
        <p:blipFill>
          <a:blip xmlns:r="http://schemas.openxmlformats.org/officeDocument/2006/relationships" r:embed="rId13"/>
          <a:stretch>
            <a:fillRect/>
          </a:stretch>
        </p:blipFill>
        <p:spPr>
          <a:xfrm>
            <a:off x="276225" y="281781"/>
            <a:ext cx="1990990" cy="423863"/>
          </a:xfrm>
          <a:prstGeom prst="rect"/>
        </p:spPr>
      </p:pic>
      <p:pic>
        <p:nvPicPr>
          <p:cNvPr id="2097153" name="Picture 10" descr="A close up of a logo  Description automatically generated"/>
          <p:cNvPicPr>
            <a:picLocks noChangeAspect="1"/>
          </p:cNvPicPr>
          <p:nvPr userDrawn="1"/>
        </p:nvPicPr>
        <p:blipFill>
          <a:blip xmlns:r="http://schemas.openxmlformats.org/officeDocument/2006/relationships" r:embed="rId14"/>
          <a:stretch>
            <a:fillRect/>
          </a:stretch>
        </p:blipFill>
        <p:spPr>
          <a:xfrm>
            <a:off x="10280899" y="226297"/>
            <a:ext cx="1644402" cy="534830"/>
          </a:xfrm>
          <a:prstGeom prst="rect"/>
        </p:spPr>
      </p:pic>
      <p:pic>
        <p:nvPicPr>
          <p:cNvPr id="2097154" name="Picture 12" descr="A blue and black logo  Description automatically generated"/>
          <p:cNvPicPr>
            <a:picLocks noChangeAspect="1"/>
          </p:cNvPicPr>
          <p:nvPr userDrawn="1"/>
        </p:nvPicPr>
        <p:blipFill>
          <a:blip xmlns:r="http://schemas.openxmlformats.org/officeDocument/2006/relationships" r:embed="rId15"/>
          <a:stretch>
            <a:fillRect/>
          </a:stretch>
        </p:blipFill>
        <p:spPr>
          <a:xfrm>
            <a:off x="4321983" y="281780"/>
            <a:ext cx="1135004" cy="423864"/>
          </a:xfrm>
          <a:prstGeom prst="rect"/>
        </p:spPr>
      </p:pic>
      <p:pic>
        <p:nvPicPr>
          <p:cNvPr id="2097155" name="Picture 14" descr="A circular logo with people and map  Description automatically generated"/>
          <p:cNvPicPr>
            <a:picLocks noChangeAspect="1"/>
          </p:cNvPicPr>
          <p:nvPr userDrawn="1"/>
        </p:nvPicPr>
        <p:blipFill>
          <a:blip xmlns:r="http://schemas.openxmlformats.org/officeDocument/2006/relationships" r:embed="rId16"/>
          <a:stretch>
            <a:fillRect/>
          </a:stretch>
        </p:blipFill>
        <p:spPr>
          <a:xfrm>
            <a:off x="7511755" y="136525"/>
            <a:ext cx="714375" cy="714375"/>
          </a:xfrm>
          <a:prstGeom prst="rect"/>
        </p:spPr>
      </p:pic>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1"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hyperlink" Target="http://https://github.com/AakashAU002/au810021114002.git" TargetMode="External"/><Relationship Id="rId2"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6.pn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06" name="Title 1"/>
          <p:cNvSpPr>
            <a:spLocks noGrp="1"/>
          </p:cNvSpPr>
          <p:nvPr>
            <p:ph type="ctrTitle"/>
          </p:nvPr>
        </p:nvSpPr>
        <p:spPr>
          <a:xfrm>
            <a:off x="1281660" y="2197929"/>
            <a:ext cx="9144000" cy="1443840"/>
          </a:xfrm>
        </p:spPr>
        <p:txBody>
          <a:bodyPr/>
          <a:p>
            <a:r>
              <a:rPr b="1" dirty="0" lang="en-US">
                <a:solidFill>
                  <a:schemeClr val="accent1"/>
                </a:solidFill>
                <a:latin typeface="Arial" panose="020B0604020202020204" pitchFamily="34" charset="0"/>
                <a:cs typeface="Arial" panose="020B0604020202020204" pitchFamily="34" charset="0"/>
              </a:rPr>
              <a:t>H</a:t>
            </a:r>
            <a:r>
              <a:rPr b="1" dirty="0" lang="en-US">
                <a:solidFill>
                  <a:schemeClr val="accent1"/>
                </a:solidFill>
                <a:latin typeface="Arial" panose="020B0604020202020204" pitchFamily="34" charset="0"/>
                <a:cs typeface="Arial" panose="020B0604020202020204" pitchFamily="34" charset="0"/>
              </a:rPr>
              <a:t>E</a:t>
            </a:r>
            <a:r>
              <a:rPr b="1" dirty="0" lang="en-US">
                <a:solidFill>
                  <a:schemeClr val="accent1"/>
                </a:solidFill>
                <a:latin typeface="Arial" panose="020B0604020202020204" pitchFamily="34" charset="0"/>
                <a:cs typeface="Arial" panose="020B0604020202020204" pitchFamily="34" charset="0"/>
              </a:rPr>
              <a:t>A</a:t>
            </a:r>
            <a:r>
              <a:rPr b="1" dirty="0" lang="en-US">
                <a:solidFill>
                  <a:schemeClr val="accent1"/>
                </a:solidFill>
                <a:latin typeface="Arial" panose="020B0604020202020204" pitchFamily="34" charset="0"/>
                <a:cs typeface="Arial" panose="020B0604020202020204" pitchFamily="34" charset="0"/>
              </a:rPr>
              <a:t>R</a:t>
            </a:r>
            <a:r>
              <a:rPr b="1" dirty="0" lang="en-US">
                <a:solidFill>
                  <a:schemeClr val="accent1"/>
                </a:solidFill>
                <a:latin typeface="Arial" panose="020B0604020202020204" pitchFamily="34" charset="0"/>
                <a:cs typeface="Arial" panose="020B0604020202020204" pitchFamily="34" charset="0"/>
              </a:rPr>
              <a:t>T</a:t>
            </a:r>
            <a:r>
              <a:rPr b="1" dirty="0" lang="en-US">
                <a:solidFill>
                  <a:schemeClr val="accent1"/>
                </a:solidFill>
                <a:latin typeface="Arial" panose="020B0604020202020204" pitchFamily="34" charset="0"/>
                <a:cs typeface="Arial" panose="020B0604020202020204" pitchFamily="34" charset="0"/>
              </a:rPr>
              <a:t> </a:t>
            </a:r>
            <a:r>
              <a:rPr b="1" dirty="0" lang="en-US">
                <a:solidFill>
                  <a:schemeClr val="accent1"/>
                </a:solidFill>
                <a:latin typeface="Arial" panose="020B0604020202020204" pitchFamily="34" charset="0"/>
                <a:cs typeface="Arial" panose="020B0604020202020204" pitchFamily="34" charset="0"/>
              </a:rPr>
              <a:t>D</a:t>
            </a:r>
            <a:r>
              <a:rPr b="1" dirty="0" lang="en-US">
                <a:solidFill>
                  <a:schemeClr val="accent1"/>
                </a:solidFill>
                <a:latin typeface="Arial" panose="020B0604020202020204" pitchFamily="34" charset="0"/>
                <a:cs typeface="Arial" panose="020B0604020202020204" pitchFamily="34" charset="0"/>
              </a:rPr>
              <a:t>I</a:t>
            </a:r>
            <a:r>
              <a:rPr b="1" dirty="0" lang="en-US">
                <a:solidFill>
                  <a:schemeClr val="accent1"/>
                </a:solidFill>
                <a:latin typeface="Arial" panose="020B0604020202020204" pitchFamily="34" charset="0"/>
                <a:cs typeface="Arial" panose="020B0604020202020204" pitchFamily="34" charset="0"/>
              </a:rPr>
              <a:t>S</a:t>
            </a:r>
            <a:r>
              <a:rPr b="1" dirty="0" lang="en-US">
                <a:solidFill>
                  <a:schemeClr val="accent1"/>
                </a:solidFill>
                <a:latin typeface="Arial" panose="020B0604020202020204" pitchFamily="34" charset="0"/>
                <a:cs typeface="Arial" panose="020B0604020202020204" pitchFamily="34" charset="0"/>
              </a:rPr>
              <a:t>EASE</a:t>
            </a:r>
            <a:r>
              <a:rPr b="1" dirty="0" lang="en-US">
                <a:solidFill>
                  <a:schemeClr val="accent1"/>
                </a:solidFill>
                <a:latin typeface="Arial" panose="020B0604020202020204" pitchFamily="34" charset="0"/>
                <a:cs typeface="Arial" panose="020B0604020202020204" pitchFamily="34" charset="0"/>
              </a:rPr>
              <a:t> </a:t>
            </a:r>
            <a:r>
              <a:rPr b="1" dirty="0" lang="en-US">
                <a:solidFill>
                  <a:schemeClr val="accent1"/>
                </a:solidFill>
                <a:latin typeface="Arial" panose="020B0604020202020204" pitchFamily="34" charset="0"/>
                <a:cs typeface="Arial" panose="020B0604020202020204" pitchFamily="34" charset="0"/>
              </a:rPr>
              <a:t>P</a:t>
            </a:r>
            <a:r>
              <a:rPr b="1" dirty="0" lang="en-US">
                <a:solidFill>
                  <a:schemeClr val="accent1"/>
                </a:solidFill>
                <a:latin typeface="Arial" panose="020B0604020202020204" pitchFamily="34" charset="0"/>
                <a:cs typeface="Arial" panose="020B0604020202020204" pitchFamily="34" charset="0"/>
              </a:rPr>
              <a:t>R</a:t>
            </a:r>
            <a:r>
              <a:rPr b="1" dirty="0" lang="en-US">
                <a:solidFill>
                  <a:schemeClr val="accent1"/>
                </a:solidFill>
                <a:latin typeface="Arial" panose="020B0604020202020204" pitchFamily="34" charset="0"/>
                <a:cs typeface="Arial" panose="020B0604020202020204" pitchFamily="34" charset="0"/>
              </a:rPr>
              <a:t>E</a:t>
            </a:r>
            <a:r>
              <a:rPr b="1" dirty="0" lang="en-US">
                <a:solidFill>
                  <a:schemeClr val="accent1"/>
                </a:solidFill>
                <a:latin typeface="Arial" panose="020B0604020202020204" pitchFamily="34" charset="0"/>
                <a:cs typeface="Arial" panose="020B0604020202020204" pitchFamily="34" charset="0"/>
              </a:rPr>
              <a:t>D</a:t>
            </a:r>
            <a:r>
              <a:rPr b="1" dirty="0" lang="en-US">
                <a:solidFill>
                  <a:schemeClr val="accent1"/>
                </a:solidFill>
                <a:latin typeface="Arial" panose="020B0604020202020204" pitchFamily="34" charset="0"/>
                <a:cs typeface="Arial" panose="020B0604020202020204" pitchFamily="34" charset="0"/>
              </a:rPr>
              <a:t>ICTION </a:t>
            </a:r>
            <a:endParaRPr altLang="en-US" lang="zh-CN"/>
          </a:p>
        </p:txBody>
      </p:sp>
      <p:sp>
        <p:nvSpPr>
          <p:cNvPr id="1048607" name="TextBox 2"/>
          <p:cNvSpPr txBox="1"/>
          <p:nvPr/>
        </p:nvSpPr>
        <p:spPr>
          <a:xfrm>
            <a:off x="-329782" y="1034321"/>
            <a:ext cx="12726648" cy="584775"/>
          </a:xfrm>
          <a:prstGeom prst="rect"/>
          <a:noFill/>
        </p:spPr>
        <p:txBody>
          <a:bodyPr anchor="t" bIns="45720" lIns="91440" rIns="91440" rtlCol="0" tIns="45720" wrap="square">
            <a:spAutoFit/>
          </a:bodyPr>
          <a:p>
            <a:pPr algn="ctr"/>
            <a:r>
              <a:rPr b="1" dirty="0" sz="3200" lang="en-US">
                <a:solidFill>
                  <a:schemeClr val="accent1">
                    <a:lumMod val="75000"/>
                  </a:schemeClr>
                </a:solidFill>
                <a:latin typeface="Arial"/>
                <a:cs typeface="Arial"/>
              </a:rPr>
              <a:t>TSP- AI ML Fundamentals (Capstone Project)</a:t>
            </a:r>
          </a:p>
        </p:txBody>
      </p:sp>
      <p:sp>
        <p:nvSpPr>
          <p:cNvPr id="1048608" name="TextBox 3"/>
          <p:cNvSpPr txBox="1"/>
          <p:nvPr/>
        </p:nvSpPr>
        <p:spPr>
          <a:xfrm>
            <a:off x="1723871" y="3641768"/>
            <a:ext cx="9039066" cy="1234440"/>
          </a:xfrm>
          <a:prstGeom prst="rect"/>
          <a:noFill/>
        </p:spPr>
        <p:txBody>
          <a:bodyPr anchor="t" bIns="45720" lIns="91440" rIns="91440" rtlCol="0" tIns="45720" wrap="square">
            <a:spAutoFit/>
          </a:bodyPr>
          <a:p/>
          <a:p>
            <a:endParaRPr altLang="en-US" lang="zh-CN"/>
          </a:p>
          <a:p>
            <a:r>
              <a:rPr b="1" dirty="0" sz="2000" lang="en-US">
                <a:solidFill>
                  <a:schemeClr val="accent1">
                    <a:lumMod val="75000"/>
                  </a:schemeClr>
                </a:solidFill>
                <a:latin typeface="Arial" pitchFamily="34" charset="0"/>
                <a:cs typeface="Arial" pitchFamily="34" charset="0"/>
              </a:rPr>
              <a:t>Presented By:</a:t>
            </a:r>
            <a:endParaRPr altLang="en-US" lang="zh-CN"/>
          </a:p>
          <a:p>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R</a:t>
            </a:r>
            <a:r>
              <a:rPr b="1" dirty="0" sz="2000" lang="en-US">
                <a:solidFill>
                  <a:schemeClr val="accent1">
                    <a:lumMod val="75000"/>
                  </a:schemeClr>
                </a:solidFill>
                <a:latin typeface="Arial"/>
                <a:cs typeface="Arial"/>
              </a:rPr>
              <a:t>.</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K</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S</a:t>
            </a:r>
            <a:r>
              <a:rPr b="1" dirty="0" sz="2000" lang="en-US">
                <a:solidFill>
                  <a:schemeClr val="accent1">
                    <a:lumMod val="75000"/>
                  </a:schemeClr>
                </a:solidFill>
                <a:latin typeface="Arial"/>
                <a:cs typeface="Arial"/>
              </a:rPr>
              <a:t>H</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u</a:t>
            </a:r>
            <a:r>
              <a:rPr b="1" dirty="0" sz="2000" lang="en-US">
                <a:solidFill>
                  <a:schemeClr val="accent1">
                    <a:lumMod val="75000"/>
                  </a:schemeClr>
                </a:solidFill>
                <a:latin typeface="Arial"/>
                <a:cs typeface="Arial"/>
              </a:rPr>
              <a:t>8</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2</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4</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2</a:t>
            </a:r>
            <a:endParaRPr altLang="en-US" lang="zh-CN"/>
          </a:p>
        </p:txBody>
      </p:sp>
      <p:sp>
        <p:nvSpPr>
          <p:cNvPr id="1048609" name="TextBox 4"/>
          <p:cNvSpPr txBox="1"/>
          <p:nvPr/>
        </p:nvSpPr>
        <p:spPr>
          <a:xfrm>
            <a:off x="1723871" y="5186598"/>
            <a:ext cx="8259580" cy="701040"/>
          </a:xfrm>
          <a:prstGeom prst="rect"/>
          <a:noFill/>
        </p:spPr>
        <p:txBody>
          <a:bodyPr rtlCol="0" wrap="square">
            <a:spAutoFit/>
          </a:bodyPr>
          <a:p>
            <a:r>
              <a:rPr b="1" dirty="0" sz="2000" lang="en-US">
                <a:solidFill>
                  <a:schemeClr val="accent1">
                    <a:lumMod val="75000"/>
                  </a:schemeClr>
                </a:solidFill>
                <a:latin typeface="Arial" pitchFamily="34" charset="0"/>
                <a:cs typeface="Arial" pitchFamily="34" charset="0"/>
              </a:rPr>
              <a:t>Guided By:</a:t>
            </a:r>
            <a:endParaRPr altLang="en-US" lang="zh-CN"/>
          </a:p>
          <a:p>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B</a:t>
            </a:r>
            <a:r>
              <a:rPr b="1" dirty="0" sz="2000" lang="en-US">
                <a:solidFill>
                  <a:schemeClr val="accent1">
                    <a:lumMod val="75000"/>
                  </a:schemeClr>
                </a:solidFill>
                <a:latin typeface="Arial" pitchFamily="34" charset="0"/>
                <a:cs typeface="Arial" pitchFamily="34" charset="0"/>
              </a:rPr>
              <a:t>o</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I</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iner </a:t>
            </a:r>
            <a:endParaRPr altLang="en-US" lang="zh-CN"/>
          </a:p>
        </p:txBody>
      </p:sp>
      <p:sp>
        <p:nvSpPr>
          <p:cNvPr id="1048610" name="Footer Placeholder 5"/>
          <p:cNvSpPr>
            <a:spLocks noGrp="1"/>
          </p:cNvSpPr>
          <p:nvPr>
            <p:ph type="ftr" sz="quarter" idx="11"/>
          </p:nvPr>
        </p:nvSpPr>
        <p:spPr>
          <a:xfrm>
            <a:off x="4248462"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0"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References</a:t>
            </a:r>
            <a:endParaRPr dirty="0" lang="en-US"/>
          </a:p>
        </p:txBody>
      </p:sp>
      <p:sp>
        <p:nvSpPr>
          <p:cNvPr id="1048601"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1.	Project Github link, Ramar Bose , 2024</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2.	Project video recorded link (youtube/github), Ramar Bose , 2024</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3.	Project PPT &amp; Report github link, Ramar Bose , 2024 </a:t>
            </a:r>
            <a:endParaRPr dirty="0" sz="2600" lang="en-US">
              <a:latin typeface="Arial" panose="020B0604020202020204" pitchFamily="34" charset="0"/>
              <a:cs typeface="Arial" panose="020B0604020202020204" pitchFamily="34" charset="0"/>
            </a:endParaRPr>
          </a:p>
          <a:p>
            <a:pPr algn="l">
              <a:buFont typeface="Arial" pitchFamily="34" charset="0"/>
              <a:buChar char="•"/>
            </a:pPr>
            <a:endParaRPr dirty="0" sz="2600" lang="en-US">
              <a:latin typeface="Arial" panose="020B0604020202020204" pitchFamily="34" charset="0"/>
              <a:cs typeface="Arial" panose="020B0604020202020204" pitchFamily="34" charset="0"/>
            </a:endParaRPr>
          </a:p>
        </p:txBody>
      </p:sp>
      <p:sp>
        <p:nvSpPr>
          <p:cNvPr id="1048602"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p>
            <a:pPr algn="ctr"/>
            <a:r>
              <a:rPr b="1" dirty="0" lang="en-US">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16" name="Title 1"/>
          <p:cNvSpPr>
            <a:spLocks noGrp="1"/>
          </p:cNvSpPr>
          <p:nvPr>
            <p:ph type="title"/>
          </p:nvPr>
        </p:nvSpPr>
        <p:spPr>
          <a:xfrm>
            <a:off x="838530" y="823512"/>
            <a:ext cx="10515600" cy="1325563"/>
          </a:xfrm>
        </p:spPr>
        <p:txBody>
          <a:bodyPr anchor="t" bIns="45720" lIns="91440" rIns="91440" tIns="45720"/>
          <a:p>
            <a:r>
              <a:rPr b="1" dirty="0" lang="en-US">
                <a:solidFill>
                  <a:srgbClr val="002060"/>
                </a:solidFill>
                <a:latin typeface="Arial"/>
                <a:cs typeface="Arial"/>
              </a:rPr>
              <a:t>OUTLINE</a:t>
            </a:r>
          </a:p>
        </p:txBody>
      </p:sp>
      <p:sp>
        <p:nvSpPr>
          <p:cNvPr id="1048617" name="Content Placeholder 2"/>
          <p:cNvSpPr>
            <a:spLocks noGrp="1"/>
          </p:cNvSpPr>
          <p:nvPr>
            <p:ph idx="1"/>
          </p:nvPr>
        </p:nvSpPr>
        <p:spPr>
          <a:xfrm>
            <a:off x="838200" y="1618938"/>
            <a:ext cx="11019020" cy="5239062"/>
          </a:xfrm>
        </p:spPr>
        <p:txBody>
          <a:bodyPr anchor="t" bIns="45720" lIns="91440" rIns="91440" rtlCol="0" tIns="45720" vert="horz">
            <a:noAutofit/>
          </a:bodyPr>
          <a:p>
            <a:pPr indent="0" marL="0">
              <a:buNone/>
            </a:pPr>
            <a:endParaRPr dirty="0" lang="en-US">
              <a:latin typeface="Arial"/>
              <a:cs typeface="Arial"/>
            </a:endParaRPr>
          </a:p>
          <a:p>
            <a:r>
              <a:rPr b="1" dirty="0" sz="2000" lang="en-US">
                <a:latin typeface="Arial"/>
                <a:ea typeface="+mn-lt"/>
                <a:cs typeface="Arial"/>
              </a:rPr>
              <a:t>Problem Statement </a:t>
            </a:r>
            <a:r>
              <a:rPr dirty="0" sz="2000" lang="en-US">
                <a:latin typeface="Arial"/>
                <a:ea typeface="+mn-lt"/>
                <a:cs typeface="Arial"/>
              </a:rPr>
              <a:t>(Should not include solution)</a:t>
            </a:r>
            <a:endParaRPr dirty="0" lang="en-US">
              <a:latin typeface="Arial"/>
              <a:cs typeface="Arial"/>
            </a:endParaRPr>
          </a:p>
          <a:p>
            <a:r>
              <a:rPr b="1" dirty="0" sz="2000" lang="en-US">
                <a:latin typeface="Arial"/>
                <a:ea typeface="+mn-lt"/>
                <a:cs typeface="Arial"/>
              </a:rPr>
              <a:t>Proposed System/Solution</a:t>
            </a:r>
            <a:endParaRPr dirty="0" lang="en-US">
              <a:latin typeface="Arial"/>
              <a:cs typeface="Arial"/>
            </a:endParaRPr>
          </a:p>
          <a:p>
            <a:r>
              <a:rPr b="1" dirty="0" sz="2000" lang="en-US">
                <a:latin typeface="Arial"/>
                <a:ea typeface="+mn-lt"/>
                <a:cs typeface="+mn-lt"/>
              </a:rPr>
              <a:t>Algorithm &amp; Deployment  </a:t>
            </a:r>
          </a:p>
          <a:p>
            <a:r>
              <a:rPr b="1" dirty="0" sz="2000" lang="en-US">
                <a:latin typeface="Arial"/>
                <a:ea typeface="+mn-lt"/>
                <a:cs typeface="+mn-lt"/>
              </a:rPr>
              <a:t>GitHub Link</a:t>
            </a:r>
          </a:p>
          <a:p>
            <a:r>
              <a:rPr b="1" dirty="0" sz="2000" lang="en-US">
                <a:latin typeface="Arial"/>
                <a:ea typeface="+mn-lt"/>
                <a:cs typeface="+mn-lt"/>
              </a:rPr>
              <a:t>Project Demo(photos / videos)</a:t>
            </a:r>
            <a:endParaRPr dirty="0" lang="en-US">
              <a:latin typeface="Arial"/>
              <a:cs typeface="Calibri"/>
            </a:endParaRPr>
          </a:p>
          <a:p>
            <a:r>
              <a:rPr b="1" dirty="0" sz="2000" lang="en-US">
                <a:latin typeface="Arial"/>
                <a:ea typeface="+mn-lt"/>
                <a:cs typeface="Arial"/>
              </a:rPr>
              <a:t>Conclusion</a:t>
            </a:r>
            <a:endParaRPr dirty="0" lang="en-US">
              <a:latin typeface="Arial"/>
              <a:cs typeface="Arial"/>
            </a:endParaRPr>
          </a:p>
          <a:p>
            <a:r>
              <a:rPr b="1" dirty="0" sz="2000" lang="en-US">
                <a:latin typeface="Arial"/>
                <a:ea typeface="+mn-lt"/>
                <a:cs typeface="Arial"/>
              </a:rPr>
              <a:t>Future Scope</a:t>
            </a:r>
          </a:p>
          <a:p>
            <a:r>
              <a:rPr b="1" dirty="0" sz="2000" lang="en-US">
                <a:latin typeface="Arial"/>
                <a:ea typeface="+mn-lt"/>
                <a:cs typeface="Arial"/>
              </a:rPr>
              <a:t>References</a:t>
            </a:r>
          </a:p>
        </p:txBody>
      </p:sp>
      <p:sp>
        <p:nvSpPr>
          <p:cNvPr id="1048618" name="Footer Placeholder 3"/>
          <p:cNvSpPr>
            <a:spLocks noGrp="1"/>
          </p:cNvSpPr>
          <p:nvPr>
            <p:ph type="ftr" sz="quarter" idx="11"/>
          </p:nvPr>
        </p:nvSpPr>
        <p:spPr>
          <a:xfrm>
            <a:off x="4083571"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Problem Statement</a:t>
            </a:r>
            <a:endParaRPr dirty="0" sz="4400" lang="en-US"/>
          </a:p>
        </p:txBody>
      </p:sp>
      <p:sp>
        <p:nvSpPr>
          <p:cNvPr id="1048620" name="Subtitle 5"/>
          <p:cNvSpPr>
            <a:spLocks noGrp="1"/>
          </p:cNvSpPr>
          <p:nvPr>
            <p:ph type="subTitle" idx="1"/>
          </p:nvPr>
        </p:nvSpPr>
        <p:spPr>
          <a:xfrm>
            <a:off x="614597" y="2110153"/>
            <a:ext cx="11152682" cy="4365598"/>
          </a:xfrm>
        </p:spPr>
        <p:txBody>
          <a:bodyPr>
            <a:normAutofit/>
          </a:bodyPr>
          <a:p>
            <a:pPr algn="l" indent="0" marL="0">
              <a:buNone/>
            </a:pPr>
            <a:r>
              <a:rPr dirty="0" sz="2600" lang="en-US">
                <a:latin typeface="Arial" panose="020B0604020202020204" pitchFamily="34" charset="0"/>
                <a:cs typeface="Arial" panose="020B0604020202020204" pitchFamily="34" charset="0"/>
              </a:rPr>
              <a:t>You are tasked to perform Heart Disease Prediction Using Logistic Regression. The World Health Organization has estimated that four out of five cardiovascular disease (CVD) deaths are due to heart attacks. This whole research intends to pinpoint the ratio of patients who have a good chance of being affected by CVD and predict the overall risk using Logistic Regression.  </a:t>
            </a:r>
            <a:endParaRPr dirty="0" sz="2600" lang="en-US">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3"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Proposed Solution</a:t>
            </a:r>
            <a:endParaRPr dirty="0" sz="4400" lang="en-US"/>
          </a:p>
        </p:txBody>
      </p:sp>
      <p:sp>
        <p:nvSpPr>
          <p:cNvPr id="1048604"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T</a:t>
            </a:r>
            <a:r>
              <a:rPr dirty="0" sz="2600" lang="en-US">
                <a:latin typeface="Arial" panose="020B0604020202020204" pitchFamily="34" charset="0"/>
                <a:cs typeface="Arial" panose="020B0604020202020204" pitchFamily="34" charset="0"/>
              </a:rPr>
              <a:t>he proposed system, the analysis of the cardiac disease UCI dataset is carried out using suitable data acquisition, preprocessing by cleaning the data, then using selects all the features which have high correlation with the target function. Then logistics regression model was trained and tested for predicting the cardiac disease is present or not. The Fig shows the workflow to build logistic regression cardiac disease classification model.</a:t>
            </a:r>
            <a:endParaRPr dirty="0" sz="2600" lang="en-US">
              <a:latin typeface="Arial" panose="020B0604020202020204" pitchFamily="34" charset="0"/>
              <a:cs typeface="Arial" panose="020B0604020202020204" pitchFamily="34" charset="0"/>
            </a:endParaRPr>
          </a:p>
        </p:txBody>
      </p:sp>
      <p:sp>
        <p:nvSpPr>
          <p:cNvPr id="1048605"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7"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Algorithm &amp; Deployment</a:t>
            </a:r>
            <a:endParaRPr dirty="0" lang="en-US"/>
          </a:p>
        </p:txBody>
      </p:sp>
      <p:sp>
        <p:nvSpPr>
          <p:cNvPr id="1048598"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A</a:t>
            </a:r>
            <a:r>
              <a:rPr dirty="0" sz="2600" lang="en-US">
                <a:latin typeface="Arial" panose="020B0604020202020204" pitchFamily="34" charset="0"/>
                <a:cs typeface="Arial" panose="020B0604020202020204" pitchFamily="34" charset="0"/>
              </a:rPr>
              <a:t>lgorithm for heart disease prediction involves several steps, including data collection, preprocessing, model selection and training, evaluation, and deployment. </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Once you have a satisfactory model, deploy it for real-world use. This could involve integrating it into a web application, mobile app, or healthcare system. Ensure that the deployment environment meets privacy and regulatory requirements, especially when handling sensitive medical data.</a:t>
            </a:r>
            <a:endParaRPr dirty="0" sz="2600" lang="en-US">
              <a:latin typeface="Arial" panose="020B0604020202020204" pitchFamily="34" charset="0"/>
              <a:cs typeface="Arial" panose="020B0604020202020204" pitchFamily="34" charset="0"/>
            </a:endParaRPr>
          </a:p>
        </p:txBody>
      </p:sp>
      <p:sp>
        <p:nvSpPr>
          <p:cNvPr id="1048599"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1"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GitHub Link</a:t>
            </a:r>
            <a:endParaRPr dirty="0" lang="en-US"/>
          </a:p>
        </p:txBody>
      </p:sp>
      <p:sp>
        <p:nvSpPr>
          <p:cNvPr id="1048592" name="Subtitle 5"/>
          <p:cNvSpPr>
            <a:spLocks noGrp="1"/>
          </p:cNvSpPr>
          <p:nvPr>
            <p:ph type="subTitle" idx="1"/>
          </p:nvPr>
        </p:nvSpPr>
        <p:spPr>
          <a:xfrm>
            <a:off x="614597" y="2110153"/>
            <a:ext cx="11152682" cy="4365598"/>
          </a:xfrm>
        </p:spPr>
        <p:txBody>
          <a:bodyPr>
            <a:normAutofit/>
          </a:bodyPr>
          <a:p>
            <a:pPr algn="l" indent="0" marL="0">
              <a:buNone/>
            </a:pPr>
            <a:r>
              <a:rPr dirty="0" sz="2600" lang="en-US">
                <a:latin typeface="Arial" panose="020B0604020202020204" pitchFamily="34" charset="0"/>
                <a:cs typeface="Arial" panose="020B0604020202020204" pitchFamily="34" charset="0"/>
                <a:hlinkClick r:id="rId1"/>
              </a:rPr>
              <a:t>http://https://github.com/AakashAU002/au810021114002.git</a:t>
            </a:r>
            <a:endParaRPr dirty="0" sz="2600" lang="en-US">
              <a:latin typeface="Arial" panose="020B0604020202020204" pitchFamily="34" charset="0"/>
              <a:cs typeface="Arial" panose="020B0604020202020204" pitchFamily="34" charset="0"/>
            </a:endParaRPr>
          </a:p>
        </p:txBody>
      </p:sp>
      <p:sp>
        <p:nvSpPr>
          <p:cNvPr id="1048593"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5"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Project Demo(Recorded Video)</a:t>
            </a:r>
            <a:endParaRPr dirty="0" lang="en-US">
              <a:solidFill>
                <a:schemeClr val="accent1"/>
              </a:solidFill>
            </a:endParaRPr>
          </a:p>
        </p:txBody>
      </p:sp>
      <p:sp>
        <p:nvSpPr>
          <p:cNvPr id="1048586" name="Subtitle 5"/>
          <p:cNvSpPr>
            <a:spLocks noGrp="1"/>
          </p:cNvSpPr>
          <p:nvPr>
            <p:ph type="subTitle" idx="1"/>
          </p:nvPr>
        </p:nvSpPr>
        <p:spPr>
          <a:xfrm>
            <a:off x="614597" y="2110153"/>
            <a:ext cx="11152682" cy="4365598"/>
          </a:xfrm>
        </p:spPr>
        <p:txBody>
          <a:bodyPr>
            <a:normAutofit/>
          </a:bodyPr>
          <a:p>
            <a:pPr algn="l">
              <a:buFont typeface="Arial" pitchFamily="34" charset="0"/>
              <a:buChar char="•"/>
            </a:pPr>
            <a:endParaRPr dirty="0" sz="2600" lang="en-US">
              <a:latin typeface="Arial" panose="020B0604020202020204" pitchFamily="34" charset="0"/>
              <a:cs typeface="Arial" panose="020B0604020202020204" pitchFamily="34" charset="0"/>
            </a:endParaRPr>
          </a:p>
        </p:txBody>
      </p:sp>
      <p:sp>
        <p:nvSpPr>
          <p:cNvPr id="1048587"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56"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4575" y="0"/>
            <a:ext cx="12162849" cy="6858000"/>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6">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6"/>
                                        </p:tgtEl>
                                      </p:cBhvr>
                                    </p:cmd>
                                  </p:childTnLst>
                                </p:cTn>
                              </p:par>
                            </p:childTnLst>
                          </p:cTn>
                        </p:par>
                      </p:childTnLst>
                    </p:cTn>
                  </p:par>
                </p:childTnLst>
              </p:cTn>
              <p:nextCondLst>
                <p:cond evt="onClick" delay="0">
                  <p:tgtEl>
                    <p:spTgt spid="2097156">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8"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Conclusion</a:t>
            </a:r>
            <a:endParaRPr dirty="0" lang="en-US"/>
          </a:p>
        </p:txBody>
      </p:sp>
      <p:sp>
        <p:nvSpPr>
          <p:cNvPr id="1048589"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One of the important areas in industry of medical is prediction of cardiovascular disease, with the available data of the patient to predict the absence and presence of cardia disease. There are several techniques and methods are present for prediction of cardiovascular disease. In this research, Logistic Regression supervised ML algorithm are used to classify the heart disease. To improve the performance, pre-processing of corpus like Cleaning, finding the missing values are done. The vital part is feature selection, which increase the accuracy of algorithm and even focus on the behavior of the algorithm</a:t>
            </a:r>
            <a:endParaRPr dirty="0" sz="2600" lang="en-US">
              <a:latin typeface="Arial" panose="020B0604020202020204" pitchFamily="34" charset="0"/>
              <a:cs typeface="Arial" panose="020B0604020202020204" pitchFamily="34" charset="0"/>
            </a:endParaRPr>
          </a:p>
        </p:txBody>
      </p:sp>
      <p:sp>
        <p:nvSpPr>
          <p:cNvPr id="1048590"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4"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Future Scope</a:t>
            </a:r>
            <a:endParaRPr dirty="0" lang="en-US"/>
          </a:p>
        </p:txBody>
      </p:sp>
      <p:sp>
        <p:nvSpPr>
          <p:cNvPr id="1048595"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The dataset size can be increased and then deep learning with various other optimizations can be used and more promising results can be achieved. Machine learning and various other optimization techniques can also be used so that the evaluation results can again be increased. More different ways of normalizing the data can be used and the results can be compared And more ways could be found where we could integrated heart disease-trained ML and DL models with certain multimedia for the ease of patients and doctors.</a:t>
            </a:r>
            <a:endParaRPr dirty="0" sz="2600" lang="en-US">
              <a:latin typeface="Arial" panose="020B0604020202020204" pitchFamily="34" charset="0"/>
              <a:cs typeface="Arial" panose="020B0604020202020204" pitchFamily="34" charset="0"/>
            </a:endParaRPr>
          </a:p>
        </p:txBody>
      </p:sp>
      <p:sp>
        <p:nvSpPr>
          <p:cNvPr id="1048596"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RMX2027</dc:creator>
  <dcterms:created xsi:type="dcterms:W3CDTF">2024-04-13T04:09:03Z</dcterms:created>
  <dcterms:modified xsi:type="dcterms:W3CDTF">2024-04-18T10:34:59Z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0137f3731c4c4ac4839434dc7382e0ab</vt:lpwstr>
  </property>
</Properties>
</file>